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A1EF3-7FBF-4703-9B71-5E959B32AFAD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F26C1-666C-4F3D-905E-DFFF27F1C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95%E0%A6%B2%E0%A6%95%E0%A6%BE%E0%A6%A4%E0%A6%BE" TargetMode="External"/><Relationship Id="rId2" Type="http://schemas.openxmlformats.org/officeDocument/2006/relationships/hyperlink" Target="https://bn.wikipedia.org/wiki/%E0%A6%A8%E0%A7%88%E0%A6%B9%E0%A6%BE%E0%A6%9F%E0%A6%B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n.wikipedia.org/wiki/%E0%A6%AC%E0%A7%8D%E0%A6%B0%E0%A6%BF%E0%A6%9F%E0%A6%BF%E0%A6%B6_%E0%A6%AD%E0%A6%BE%E0%A6%B0%E0%A6%A4" TargetMode="External"/><Relationship Id="rId4" Type="http://schemas.openxmlformats.org/officeDocument/2006/relationships/hyperlink" Target="https://bn.wikipedia.org/wiki/%E0%A6%AC%E0%A7%87%E0%A6%99%E0%A7%8D%E0%A6%97%E0%A6%B2_%E0%A6%AA%E0%A7%8D%E0%A6%B0%E0%A7%87%E0%A6%B8%E0%A6%BF%E0%A6%A1%E0%A7%87%E0%A6%A8%E0%A7%8D%E0%A6%B8%E0%A6%B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bn.wikipedia.org/wiki/%E0%A6%AC%E0%A6%A8%E0%A7%8D%E0%A6%A6%E0%A7%87_%E0%A6%AE%E0%A6%BE%E0%A6%A4%E0%A6%B0%E0%A6%AE" TargetMode="External"/><Relationship Id="rId3" Type="http://schemas.openxmlformats.org/officeDocument/2006/relationships/hyperlink" Target="https://bn.wikipedia.org/wiki/%E0%A6%AC%E0%A6%BE%E0%A6%82%E0%A6%B2%E0%A6%BE_%E0%A6%B8%E0%A6%BE%E0%A6%B9%E0%A6%BF%E0%A6%A4%E0%A7%8D%E0%A6%AF" TargetMode="External"/><Relationship Id="rId7" Type="http://schemas.openxmlformats.org/officeDocument/2006/relationships/hyperlink" Target="https://bn.wikipedia.org/wiki/%E0%A6%86%E0%A6%A8%E0%A6%A8%E0%A7%8D%E0%A6%A6%E0%A6%AE%E0%A6%A0" TargetMode="External"/><Relationship Id="rId2" Type="http://schemas.openxmlformats.org/officeDocument/2006/relationships/hyperlink" Target="https://bn.wikipedia.org/wiki/%E0%A6%AC%E0%A6%BE%E0%A6%99%E0%A6%BE%E0%A6%B2%E0%A6%B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iki/%E0%A6%AC%E0%A6%99%E0%A7%8D%E0%A6%97%E0%A6%A6%E0%A6%B0%E0%A7%8D%E0%A6%B6%E0%A6%A8" TargetMode="External"/><Relationship Id="rId5" Type="http://schemas.openxmlformats.org/officeDocument/2006/relationships/hyperlink" Target="https://bn.wikipedia.org/wiki/%E0%A6%AC%E0%A7%8D%E0%A6%B0%E0%A6%BF%E0%A6%9F%E0%A6%BF%E0%A6%B6_%E0%A6%B0%E0%A6%BE%E0%A6%9C" TargetMode="External"/><Relationship Id="rId4" Type="http://schemas.openxmlformats.org/officeDocument/2006/relationships/hyperlink" Target="https://bn.wikipedia.org/wiki/%E0%A6%97%E0%A7%80%E0%A6%A4%E0%A6%BE" TargetMode="External"/><Relationship Id="rId9" Type="http://schemas.openxmlformats.org/officeDocument/2006/relationships/hyperlink" Target="https://bn.wikipedia.org/wiki/%E0%A6%AD%E0%A6%BE%E0%A6%B0%E0%A6%A4%E0%A7%80%E0%A6%AF%E0%A6%BC_%E0%A6%9C%E0%A6%BE%E0%A6%A4%E0%A7%80%E0%A6%AF%E0%A6%BC_%E0%A6%95%E0%A6%82%E0%A6%97%E0%A7%8D%E0%A6%B0%E0%A7%87%E0%A6%B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A8%E0%A7%88%E0%A6%B9%E0%A6%BE%E0%A6%9F%E0%A6%BF" TargetMode="External"/><Relationship Id="rId2" Type="http://schemas.openxmlformats.org/officeDocument/2006/relationships/hyperlink" Target="https://bn.wikipedia.org/wiki/%E0%A6%89%E0%A6%A4%E0%A7%8D%E0%A6%A4%E0%A6%B0_%E0%A7%A8%E0%A7%AA_%E0%A6%AA%E0%A6%B0%E0%A6%97%E0%A6%A8%E0%A6%BE_%E0%A6%9C%E0%A7%87%E0%A6%B2%E0%A6%B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iki/%E0%A6%85%E0%A6%AC%E0%A6%BF%E0%A6%AD%E0%A6%95%E0%A7%8D%E0%A6%A4_%E0%A6%AE%E0%A7%87%E0%A6%A6%E0%A6%BF%E0%A6%A8%E0%A7%80%E0%A6%AA%E0%A7%81%E0%A6%B0_%E0%A6%9C%E0%A7%87%E0%A6%B2%E0%A6%BE" TargetMode="External"/><Relationship Id="rId5" Type="http://schemas.openxmlformats.org/officeDocument/2006/relationships/hyperlink" Target="https://bn.wikipedia.org/wiki/%E0%A6%B8%E0%A6%9E%E0%A7%8D%E0%A6%9C%E0%A7%80%E0%A6%AC%E0%A6%9A%E0%A6%A8%E0%A7%8D%E0%A6%A6%E0%A7%8D%E0%A6%B0_%E0%A6%9A%E0%A6%9F%E0%A7%8D%E0%A6%9F%E0%A7%8B%E0%A6%AA%E0%A6%BE%E0%A6%A7%E0%A7%8D%E0%A6%AF%E0%A6%BE%E0%A6%AF%E0%A6%BC" TargetMode="External"/><Relationship Id="rId4" Type="http://schemas.openxmlformats.org/officeDocument/2006/relationships/hyperlink" Target="https://bn.wikipedia.org/wiki/%E0%A6%B9%E0%A7%81%E0%A6%97%E0%A6%B2%E0%A6%BF_%E0%A6%9C%E0%A7%87%E0%A6%B2%E0%A6%B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bn.wikipedia.org/wiki/%E0%A6%AE%E0%A7%81%E0%A6%B0%E0%A7%8D%E0%A6%B6%E0%A6%BF%E0%A6%A6%E0%A6%BE%E0%A6%AC%E0%A6%BE%E0%A6%A6" TargetMode="External"/><Relationship Id="rId13" Type="http://schemas.openxmlformats.org/officeDocument/2006/relationships/hyperlink" Target="https://bn.wikipedia.org/wiki/%E0%A6%B9%E0%A6%BE%E0%A6%93%E0%A6%A1%E0%A6%BC%E0%A6%BE" TargetMode="External"/><Relationship Id="rId3" Type="http://schemas.openxmlformats.org/officeDocument/2006/relationships/hyperlink" Target="https://bn.wikipedia.org/w/index.php?title=%E0%A6%A8%E0%A7%87%E0%A6%97%E0%A7%81%E0%A6%AF%E0%A6%BC%E0%A6%BE&amp;action=edit&amp;redlink=1" TargetMode="External"/><Relationship Id="rId7" Type="http://schemas.openxmlformats.org/officeDocument/2006/relationships/hyperlink" Target="https://bn.wikipedia.org/wiki/%E0%A7%A8%E0%A7%AA_%E0%A6%AA%E0%A6%B0%E0%A6%97%E0%A6%A8%E0%A6%BE" TargetMode="External"/><Relationship Id="rId12" Type="http://schemas.openxmlformats.org/officeDocument/2006/relationships/hyperlink" Target="https://bn.wikipedia.org/wiki/%E0%A6%95%E0%A6%9F%E0%A6%95" TargetMode="External"/><Relationship Id="rId2" Type="http://schemas.openxmlformats.org/officeDocument/2006/relationships/hyperlink" Target="https://bn.wikipedia.org/wiki/%E0%A6%AF%E0%A6%B6%E0%A7%8B%E0%A6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iki/%E0%A6%AC%E0%A6%BE%E0%A6%B0%E0%A7%81%E0%A6%87%E0%A6%AA%E0%A7%81%E0%A6%B0" TargetMode="External"/><Relationship Id="rId11" Type="http://schemas.openxmlformats.org/officeDocument/2006/relationships/hyperlink" Target="https://bn.wikipedia.org/wiki/%E0%A6%9C%E0%A6%BE%E0%A6%9C%E0%A6%AA%E0%A7%81%E0%A6%B0" TargetMode="External"/><Relationship Id="rId5" Type="http://schemas.openxmlformats.org/officeDocument/2006/relationships/hyperlink" Target="https://bn.wikipedia.org/wiki/%E0%A6%96%E0%A7%81%E0%A6%B2%E0%A6%A8%E0%A6%BE" TargetMode="External"/><Relationship Id="rId10" Type="http://schemas.openxmlformats.org/officeDocument/2006/relationships/hyperlink" Target="https://bn.wikipedia.org/wiki/%E0%A6%86%E0%A6%B2%E0%A6%BF%E0%A6%AA%E0%A7%81%E0%A6%B0" TargetMode="External"/><Relationship Id="rId4" Type="http://schemas.openxmlformats.org/officeDocument/2006/relationships/hyperlink" Target="https://bn.wikipedia.org/wiki/%E0%A6%AE%E0%A7%87%E0%A6%A6%E0%A6%BF%E0%A6%A8%E0%A7%80%E0%A6%AA%E0%A7%81%E0%A6%B0" TargetMode="External"/><Relationship Id="rId9" Type="http://schemas.openxmlformats.org/officeDocument/2006/relationships/hyperlink" Target="https://bn.wikipedia.org/wiki/%E0%A6%95%E0%A6%B2%E0%A6%BF%E0%A6%95%E0%A6%BE%E0%A6%A4%E0%A6%BE" TargetMode="External"/><Relationship Id="rId14" Type="http://schemas.openxmlformats.org/officeDocument/2006/relationships/hyperlink" Target="https://bn.wikipedia.org/wiki/%E0%A6%9D%E0%A6%BF%E0%A6%A8%E0%A6%BE%E0%A6%87%E0%A6%A6%E0%A6%B9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bn.wikipedia.org/w/index.php?title=%E0%A6%9A%E0%A6%A8%E0%A7%8D%E0%A6%A6%E0%A7%8D%E0%A6%B0%E0%A6%B6%E0%A7%87%E0%A6%96%E0%A6%B0&amp;action=edit&amp;redlink=1" TargetMode="External"/><Relationship Id="rId13" Type="http://schemas.openxmlformats.org/officeDocument/2006/relationships/hyperlink" Target="https://bn.wikipedia.org/wiki/%E0%A6%86%E0%A6%A8%E0%A6%A8%E0%A7%8D%E0%A6%A6%E0%A6%AE%E0%A6%A0" TargetMode="External"/><Relationship Id="rId18" Type="http://schemas.openxmlformats.org/officeDocument/2006/relationships/hyperlink" Target="https://bn.wikipedia.org/w/index.php?title=%E0%A6%95%E0%A7%83%E0%A6%B7%E0%A7%8D%E0%A6%A3_%E0%A6%9A%E0%A6%B0%E0%A6%BF%E0%A6%A4%E0%A7%8D%E0%A6%B0&amp;action=edit&amp;redlink=1" TargetMode="External"/><Relationship Id="rId3" Type="http://schemas.openxmlformats.org/officeDocument/2006/relationships/hyperlink" Target="https://bn.wikipedia.org/wiki/%E0%A6%95%E0%A6%AA%E0%A6%BE%E0%A6%B2%E0%A6%95%E0%A7%81%E0%A6%A3%E0%A7%8D%E0%A6%A1%E0%A6%B2%E0%A6%BE" TargetMode="External"/><Relationship Id="rId7" Type="http://schemas.openxmlformats.org/officeDocument/2006/relationships/hyperlink" Target="https://bn.wikipedia.org/w/index.php?title=%E0%A6%AF%E0%A7%81%E0%A6%97%E0%A6%B2%E0%A6%BE%E0%A6%99%E0%A7%8D%E0%A6%97%E0%A7%81%E0%A6%B0%E0%A7%80%E0%A6%AF%E0%A6%BC&amp;action=edit&amp;redlink=1" TargetMode="External"/><Relationship Id="rId12" Type="http://schemas.openxmlformats.org/officeDocument/2006/relationships/hyperlink" Target="https://bn.wikipedia.org/w/index.php?title=%E0%A6%B0%E0%A6%BE%E0%A6%9C%E0%A6%B8%E0%A6%BF%E0%A6%82%E0%A6%B9&amp;action=edit&amp;redlink=1" TargetMode="External"/><Relationship Id="rId17" Type="http://schemas.openxmlformats.org/officeDocument/2006/relationships/hyperlink" Target="https://bn.wikipedia.org/w/index.php?title=%E0%A6%B2%E0%A7%8B%E0%A6%95%E0%A6%B0%E0%A6%B9%E0%A6%B8%E0%A7%8D%E0%A6%AF&amp;action=edit&amp;redlink=1" TargetMode="External"/><Relationship Id="rId2" Type="http://schemas.openxmlformats.org/officeDocument/2006/relationships/hyperlink" Target="https://bn.wikipedia.org/wiki/%E0%A6%A6%E0%A7%81%E0%A6%B0%E0%A7%8D%E0%A6%97%E0%A7%87%E0%A6%B6%E0%A6%A8%E0%A6%A8%E0%A7%8D%E0%A6%A6%E0%A6%BF%E0%A6%A8%E0%A7%80" TargetMode="External"/><Relationship Id="rId16" Type="http://schemas.openxmlformats.org/officeDocument/2006/relationships/hyperlink" Target="https://bn.wikipedia.org/wiki/%E0%A6%95%E0%A6%AE%E0%A6%B2%E0%A6%BE%E0%A6%95%E0%A6%BE%E0%A6%A8%E0%A7%8D%E0%A6%A4%E0%A7%87%E0%A6%B0_%E0%A6%A6%E0%A6%AA%E0%A7%8D%E0%A6%A4%E0%A6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/index.php?title=%E0%A6%87%E0%A6%A8%E0%A7%8D%E0%A6%A6%E0%A6%BF%E0%A6%B0%E0%A6%BE&amp;action=edit&amp;redlink=1" TargetMode="External"/><Relationship Id="rId11" Type="http://schemas.openxmlformats.org/officeDocument/2006/relationships/hyperlink" Target="https://bn.wikipedia.org/wiki/%E0%A6%95%E0%A7%83%E0%A6%B7%E0%A7%8D%E0%A6%A3%E0%A6%95%E0%A6%BE%E0%A6%A8%E0%A7%8D%E0%A6%A4%E0%A7%87%E0%A6%B0_%E0%A6%89%E0%A6%87%E0%A6%B2" TargetMode="External"/><Relationship Id="rId5" Type="http://schemas.openxmlformats.org/officeDocument/2006/relationships/hyperlink" Target="https://bn.wikipedia.org/wiki/%E0%A6%AC%E0%A6%BF%E0%A6%B7%E0%A6%AC%E0%A7%83%E0%A6%95%E0%A7%8D%E0%A6%B7" TargetMode="External"/><Relationship Id="rId15" Type="http://schemas.openxmlformats.org/officeDocument/2006/relationships/hyperlink" Target="https://bn.wikipedia.org/w/index.php?title=%E0%A6%B8%E0%A7%80%E0%A6%A4%E0%A6%BE%E0%A6%B0%E0%A6%BE%E0%A6%AE&amp;action=edit&amp;redlink=1" TargetMode="External"/><Relationship Id="rId10" Type="http://schemas.openxmlformats.org/officeDocument/2006/relationships/hyperlink" Target="https://bn.wikipedia.org/wiki/%E0%A6%B0%E0%A6%9C%E0%A6%A8%E0%A7%80" TargetMode="External"/><Relationship Id="rId4" Type="http://schemas.openxmlformats.org/officeDocument/2006/relationships/hyperlink" Target="https://bn.wikipedia.org/wiki/%E0%A6%AE%E0%A7%83%E0%A6%A3%E0%A6%BE%E0%A6%B2%E0%A6%BF%E0%A6%A8%E0%A7%80" TargetMode="External"/><Relationship Id="rId9" Type="http://schemas.openxmlformats.org/officeDocument/2006/relationships/hyperlink" Target="https://bn.wikipedia.org/w/index.php?title=%E0%A6%B0%E0%A6%BE%E0%A6%A7%E0%A6%BE%E0%A6%B0%E0%A6%BE%E0%A6%A8%E0%A7%80&amp;action=edit&amp;redlink=1" TargetMode="External"/><Relationship Id="rId14" Type="http://schemas.openxmlformats.org/officeDocument/2006/relationships/hyperlink" Target="https://bn.wikipedia.org/wiki/%E0%A6%A6%E0%A7%87%E0%A6%AC%E0%A7%80_%E0%A6%9A%E0%A7%8C%E0%A6%A7%E0%A7%81%E0%A6%B0%E0%A6%BE%E0%A6%A3%E0%A7%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SEM I, GE-1</a:t>
            </a:r>
            <a:r>
              <a:rPr lang="bn-BD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AM 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n-BD" dirty="0" smtClean="0">
                <a:solidFill>
                  <a:schemeClr val="accent6">
                    <a:lumMod val="50000"/>
                  </a:schemeClr>
                </a:solidFill>
              </a:rPr>
              <a:t>              বঙ্কিমচন্দ্র     </a:t>
            </a:r>
          </a:p>
          <a:p>
            <a:r>
              <a:rPr lang="bn-BD" dirty="0" smtClean="0">
                <a:solidFill>
                  <a:schemeClr val="accent6">
                    <a:lumMod val="50000"/>
                  </a:schemeClr>
                </a:solidFill>
              </a:rPr>
              <a:t>চট্টোপাধ্যায়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797" y="3"/>
          <a:ext cx="8382002" cy="6629399"/>
        </p:xfrm>
        <a:graphic>
          <a:graphicData uri="http://schemas.openxmlformats.org/drawingml/2006/table">
            <a:tbl>
              <a:tblPr/>
              <a:tblGrid>
                <a:gridCol w="4191001"/>
                <a:gridCol w="4191001"/>
              </a:tblGrid>
              <a:tr h="75362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b="1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Kalpurush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বঙ্কিমচন্দ্র </a:t>
                      </a:r>
                      <a:r>
                        <a:rPr lang="bn-BD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চট্টোপাধ্যায়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28960" marT="2896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753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28960" marT="2896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76828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জন্ম</a:t>
                      </a:r>
                      <a:endParaRPr lang="en-US" sz="160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94119" marT="3258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২৬ জুন ১৮৩৮ অর্থাৎ ১৩ আষাঢ় </a:t>
                      </a:r>
                      <a:r>
                        <a:rPr lang="bn-BD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১২৪৫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Kalpurush"/>
                      </a:endParaRPr>
                    </a:p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/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</a:br>
                      <a:r>
                        <a:rPr lang="bn-BD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>কাঁঠালপাড়া গ্রাম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>,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alpurush"/>
                        </a:rPr>
                        <a:t> </a:t>
                      </a: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/>
                          <a:ea typeface="Times New Roman"/>
                          <a:cs typeface="Vrinda"/>
                          <a:hlinkClick r:id="rId2" tooltip="নৈহাটি"/>
                        </a:rPr>
                        <a:t>নৈহাটি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>,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alpurush"/>
                        </a:rPr>
                        <a:t> </a:t>
                      </a: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/>
                          <a:ea typeface="Times New Roman"/>
                          <a:cs typeface="Vrinda"/>
                          <a:hlinkClick r:id="rId3" tooltip="কলকাতা"/>
                        </a:rPr>
                        <a:t>কলকাতা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>,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alpurush"/>
                        </a:rPr>
                        <a:t> </a:t>
                      </a: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/>
                          <a:ea typeface="Times New Roman"/>
                          <a:cs typeface="Vrinda"/>
                          <a:hlinkClick r:id="rId4" tooltip="বেঙ্গল প্রেসিডেন্সি"/>
                        </a:rPr>
                        <a:t>বেঙ্গল প্রেসিডেন্সি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>,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alpurush"/>
                        </a:rPr>
                        <a:t> </a:t>
                      </a: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/>
                          <a:ea typeface="Times New Roman"/>
                          <a:cs typeface="Vrinda"/>
                          <a:hlinkClick r:id="rId5" tooltip="ব্রিটিশ ভারত"/>
                        </a:rPr>
                        <a:t>ব্রিটিশ ভারত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28960" marT="2896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1337061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মৃত্যু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94119" marT="3258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৮ এপ্রিল ১৮৯৪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alpurush"/>
                        </a:rPr>
                        <a:t> 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>(</a:t>
                      </a: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>বয়স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alpurush"/>
                        </a:rPr>
                        <a:t> </a:t>
                      </a:r>
                      <a:r>
                        <a:rPr lang="bn-BD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৫৫</a:t>
                      </a:r>
                      <a:r>
                        <a:rPr lang="bn-BD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)</a:t>
                      </a:r>
                      <a:endParaRPr lang="en-US" sz="20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Kalpurush"/>
                      </a:endParaRPr>
                    </a:p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/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</a:b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/>
                          <a:ea typeface="Times New Roman"/>
                          <a:cs typeface="Vrinda"/>
                          <a:hlinkClick r:id="rId3" tooltip="কলকাতা"/>
                        </a:rPr>
                        <a:t>কলকাতা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>,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alpurush"/>
                        </a:rPr>
                        <a:t> </a:t>
                      </a: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/>
                          <a:ea typeface="Times New Roman"/>
                          <a:cs typeface="Vrinda"/>
                          <a:hlinkClick r:id="rId4" tooltip="বেঙ্গল প্রেসিডেন্সি"/>
                        </a:rPr>
                        <a:t>বেঙ্গল প্রেসিডেন্সি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Kalpurush"/>
                          <a:ea typeface="Times New Roman"/>
                          <a:cs typeface="Vrinda"/>
                        </a:rPr>
                        <a:t>,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alpurush"/>
                        </a:rPr>
                        <a:t> </a:t>
                      </a: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/>
                          <a:ea typeface="Times New Roman"/>
                          <a:cs typeface="Vrinda"/>
                          <a:hlinkClick r:id="rId5" tooltip="ব্রিটিশ ভারত"/>
                        </a:rPr>
                        <a:t>ব্রিটিশ ভারত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28960" marT="2896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1337061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পেশা</a:t>
                      </a:r>
                      <a:endParaRPr lang="en-US" sz="160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94119" marT="3258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সরকারি কর্মকর্তা</a:t>
                      </a:r>
                      <a:endParaRPr lang="en-US" sz="160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ঔপন্যাসিক</a:t>
                      </a:r>
                      <a:endParaRPr lang="en-US" sz="160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প্রাবন্ধিক</a:t>
                      </a:r>
                      <a:endParaRPr lang="en-US" sz="1600">
                        <a:latin typeface="Calibri"/>
                        <a:ea typeface="Calibri"/>
                        <a:cs typeface="Vrinda"/>
                      </a:endParaRPr>
                    </a:p>
                    <a:p>
                      <a:pPr marL="342900" marR="0" lvl="0" indent="-342900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সাংবাদিক</a:t>
                      </a:r>
                      <a:endParaRPr lang="en-US" sz="160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28960" marT="2896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397294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সময়কাল</a:t>
                      </a:r>
                      <a:endParaRPr lang="en-US" sz="160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94119" marT="3258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Kalpurush"/>
                        </a:rPr>
                        <a:t>ঊনবিংশ শতাব্দী</a:t>
                      </a:r>
                      <a:endParaRPr lang="en-US" sz="1600" dirty="0">
                        <a:latin typeface="Calibri"/>
                        <a:ea typeface="Calibri"/>
                        <a:cs typeface="Vrinda"/>
                      </a:endParaRPr>
                    </a:p>
                  </a:txBody>
                  <a:tcPr marL="28960" marR="28960" marT="28960" marB="289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89154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8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বঙ্কিমচন্দ্র চট্টোপাধ্যায়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(২৬ জুন ১৮৩৮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–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৮ এপ্রিল ১৮৯৪)</a:t>
            </a:r>
            <a:r>
              <a:rPr kumimoji="0" lang="bn-IN" sz="2800" b="0" i="0" u="none" strike="noStrike" cap="none" normalizeH="0" baseline="3000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ছিলেন উনিশ শতকের বিশিষ্ট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" tooltip="বাঙালি"/>
              </a:rPr>
              <a:t>বাঙালি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ঔপন্যাসিক। বাংলা গদ্য ও উপন্যাসের বিকাশে তার অসীম অবদানের জন্যে তিনি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3" tooltip="বাংলা সাহিত্য"/>
              </a:rPr>
              <a:t>বাংলা সাহিত্যের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ইতিহাসে অমরত্ব লাভ করেছেন। তাকে সাধারণত প্রথম আধুনিক বাংলা ঔপন্যাসিক হিসেবে গণ্য করা হয়। তবে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4" tooltip="গীতা"/>
              </a:rPr>
              <a:t>গীতার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ব্যাখ্যাদাতা হিসাবে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সাহিত্য সমালোচক হিসাবেও তিনি বিশেষ খ্যাতিমান। তিনি জীবিকাসূত্রে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5" tooltip="ব্রিটিশ রাজ"/>
              </a:rPr>
              <a:t>ব্রিটিশ রাজের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কর্মকর্তা ছিলেন। তিনি বাংলা ভাষার আদি সাহিত্যপত্র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6" tooltip="বঙ্গদর্শন"/>
              </a:rPr>
              <a:t>বঙ্গদর্শনের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প্রতিষ্ঠাতা সম্পাদক ছিলেন। তিনি ছদ্মনাম হিসেবে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কমলাকান্ত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নামটি বেছে নিয়েছিলেন। তাকে বাংলা উপন‍্যাসের জনক বলা হয়।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এছাড়াও তিনি বাংলা সাহিত্যের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সাহিত্য সম্রাট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হিসেবে পরিচিত।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বঙ্কিমচন্দ্র রচিত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7" tooltip="আনন্দমঠ"/>
              </a:rPr>
              <a:t>আনন্দমঠ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(১৮৮২) উপন্যাসের কবিতা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8" tooltip="বন্দে মাতরম"/>
              </a:rPr>
              <a:t>বন্দে মাতরম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১৯৩৭ সালে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9" tooltip="ভারতীয় জাতীয় কংগ্রেস"/>
              </a:rPr>
              <a:t>ভারতীয় জাতীয় কংগ্রেস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কর্তৃক ভারতের জাতীয় স্তোত্র হিসেবে স্বীকৃতি পায়।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purush" pitchFamily="2" charset="0"/>
                <a:cs typeface="Kalpurush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8839200" cy="56938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জন্ম ও বংশপরিচয়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alpurush" pitchFamily="2" charset="0"/>
              <a:cs typeface="Kalpurush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বঙ্কিমচন্দ্র চট্টোপাধ্যায়ের জন্ম হয় বর্তমান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" tooltip="উত্তর ২৪ পরগনা জেলা"/>
              </a:rPr>
              <a:t>উত্তর ২৪ পরগনা জেলার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3" tooltip="নৈহাটি"/>
              </a:rPr>
              <a:t>নৈহাটি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শহরের নিকটস্থ কাঁঠালপাড়া গ্রামে। তারিখ ২৬ জুন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১৮৩৮ অর্থাৎ ১৩ আষাঢ় ১২৪৫। চট্টোপাধ্যায়দের আদিনিবাস ছিল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4" tooltip="হুগলি জেলা"/>
              </a:rPr>
              <a:t>হুগলি জেলার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দেশমুখো গ্রামে। বঙ্কিমচন্দ্রের পূর্বপুরুষ রামজীবন চট্টোপাধ্যায় কাঁঠালপাড়ার রঘুদেব ঘোষালের কন্যাকে বিবাহ করেন৷ রামজীবনের পুত্র তথা বঙ্কিমচন্দ্রের প্রপিতামহ রামহরি চট্টোপাধ্যায় মাতামহের সম্পত্তি পেয়ে কাঁঠালপাড়ায় আসেন এবং সেখানেই বসবাস শুরু করেন।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রামহরির পৌত্র যাদবচন্দ্র চট্টোপাধ্যায়ের তৃতীয় পুত্র বঙ্কিমচন্দ্র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মাতা দুর্গাসুন্দরী দেবী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বঙ্কিমের পূর্বে তার আরও দুই পুত্রের জন্ম হয়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–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শ্যামাচরণ 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5" tooltip="সঞ্জীবচন্দ্র চট্টোপাধ্যায়"/>
              </a:rPr>
              <a:t>সঞ্জীবচন্দ্র চট্টোপাধ্যায়</a:t>
            </a:r>
            <a:r>
              <a:rPr kumimoji="0" lang="hi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বঙ্কিমের জন্মকালে তিনি সদ্য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6" tooltip="অবিভক্ত মেদিনীপুর জেলা"/>
              </a:rPr>
              <a:t>অবিভক্ত মেদিনীপুর জেলার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ডেপুটি কালেক্টর পদে উন্নীত হয়েছিলেন।</a:t>
            </a:r>
            <a:endParaRPr kumimoji="0" lang="bn-I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8001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bn-IN" sz="3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কর্মজীবন</a:t>
            </a:r>
            <a:endParaRPr kumimoji="0" lang="en-US" sz="3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তার কর্মজীবনের সংক্ষেপিত তালিকা: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202122"/>
              </a:solidFill>
              <a:effectLst/>
              <a:latin typeface="Kalpurush" pitchFamily="2" charset="0"/>
              <a:ea typeface="Times New Roman" pitchFamily="18" charset="0"/>
              <a:cs typeface="Kalpurush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" tooltip="যশোর"/>
              </a:rPr>
              <a:t>যশোর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- ডেপুটি ম্যাজিস্ট্রেট ও ডেপুটি কালেক্টর - যোগদানের তারিখ: ১৮৫৮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৭ আগস্ট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DD3333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3" tooltip="নেগুয়া (পাতার অস্তিত্ব নেই)"/>
              </a:rPr>
              <a:t>নেগুয়া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4" tooltip="মেদিনীপুর"/>
              </a:rPr>
              <a:t>মেদিনীপুর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) - ডেপুটি ম্যাজিস্ট্রেট ও ডেপুটি কালেক্টর - যোগদানের সাল: ১৮৬০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৯ ফেব্রুয়ারি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5" tooltip="খুলনা"/>
              </a:rPr>
              <a:t>খুলনা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- ডেপুটি ম্যাজিস্ট্রেট ও ডেপুটি কালেক্টর - যোগদানের সাল: ১৮৬০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৯ নভেম্বর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6" tooltip="বারুইপুর"/>
              </a:rPr>
              <a:t>বারুইপুর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7" tooltip="২৪ পরগনা"/>
              </a:rPr>
              <a:t>২৪ পরগনা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) - ডেপুটি ম্যাজিস্ট্রেট ও ডেপুটি কালেক্টর - যোগদানের সাল: ১৮৬৪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৫ মার্চ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8" tooltip="মুর্শিদাবাদ"/>
              </a:rPr>
              <a:t>মুর্শিদাবাদ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- ডেপুটি ম্যাজিস্ট্রেট ও ডেপুটি কালেক্টর - উচ্চতর কার্যভার গ্রহণের তারিখ: ১৮৬৯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১৫ ডিসেম্বর।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8" tooltip="মুর্শিদাবাদ"/>
              </a:rPr>
              <a:t>মুর্শিদাবাদ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- কালেক্টর - পদোন্নতির তারিখ: ১৮৭১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১০ জুন।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9" tooltip="কলিকাতা"/>
              </a:rPr>
              <a:t>কলিকাতা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- বেঙ্গল গভর্নমেন্টের অ্যাসিটেন্ট সেক্রেটারি - যোগদানের তারিখ: ১৮৮১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৪ সেপ্টেম্বর।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0" tooltip="আলিপুর"/>
              </a:rPr>
              <a:t>আলিপুর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- ডেপুটি ম্যাজিস্ট্রেট ও ডেপুটি কালেক্টর - ১৮৮২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২৬ জানুয়ারি।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1" tooltip="জাজপুর"/>
              </a:rPr>
              <a:t>জাজপুর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2" tooltip="কটক"/>
              </a:rPr>
              <a:t>কটক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) - ডেপুটি ম্যাজিস্ট্রেট ও ডেপুটি কালেক্টর - ১৮৮৩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৮ আগস্ট।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3" tooltip="হাওড়া"/>
              </a:rPr>
              <a:t>হাওড়া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- ডেপুটি ম্যাজিস্ট্রেট ও ডেপুটি কালেক্টর - ১৮৮৩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১৪ ফেব্রুয়ারি।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4" tooltip="ঝিনাইদহ"/>
              </a:rPr>
              <a:t>ঝিনাইদহ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- ডেপুটি ম্যাজিস্ট্রেট ও ডেপুটি কালেক্টর - ১৮৮৫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 জুলাই।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অবসরগ্রহণের তারিখ: ১৮৯১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১৪ সেপ্টেম্বর।</a:t>
            </a:r>
            <a:endParaRPr kumimoji="0" lang="bn-I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066800"/>
          <a:ext cx="7772400" cy="6740702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533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600" b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উপন্যাস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2" tooltip="দুর্গেশনন্দিনী"/>
                        </a:rPr>
                        <a:t>দুর্গেশনন্দিনী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3" tooltip="কপালকুণ্ডলা"/>
                        </a:rPr>
                        <a:t>কপালকুণ্ডলা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4" tooltip="মৃণালিনী"/>
                        </a:rPr>
                        <a:t>মৃণালিনী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5" tooltip="বিষবৃক্ষ"/>
                        </a:rPr>
                        <a:t>বিষবৃক্ষ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DD3333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6" tooltip="ইন্দিরা (পাতার অস্তিত্ব নেই)"/>
                        </a:rPr>
                        <a:t>ইন্দিরা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DD3333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7" tooltip="যুগলাঙ্গুরীয় (পাতার অস্তিত্ব নেই)"/>
                        </a:rPr>
                        <a:t>যুগলাঙ্গুরীয়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DD3333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8" tooltip="চন্দ্রশেখর (পাতার অস্তিত্ব নেই)"/>
                        </a:rPr>
                        <a:t>চন্দ্রশেখর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DD3333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9" tooltip="রাধারানী (পাতার অস্তিত্ব নেই)"/>
                        </a:rPr>
                        <a:t>রাধারানী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10" tooltip="রজনী"/>
                        </a:rPr>
                        <a:t>রজনী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11" tooltip="কৃষ্ণকান্তের উইল"/>
                        </a:rPr>
                        <a:t>কৃষ্ণকান্তের উইল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DD3333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12" tooltip="রাজসিংহ (পাতার অস্তিত্ব নেই)"/>
                        </a:rPr>
                        <a:t>রাজসিংহ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13" tooltip="আনন্দমঠ"/>
                        </a:rPr>
                        <a:t>আনন্দমঠ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14" tooltip="দেবী চৌধুরাণী"/>
                        </a:rPr>
                        <a:t>দেবী চৌধুরানী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DD3333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15" tooltip="সীতারাম (পাতার অস্তিত্ব নেই)"/>
                        </a:rPr>
                        <a:t>সীতারাম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(</a:t>
                      </a:r>
                      <a:r>
                        <a:rPr lang="bn-BD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ইন্দিরা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</a:t>
                      </a:r>
                      <a:r>
                        <a:rPr lang="bn-BD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যুগলাঙ্গুরীয়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ও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রাধারানী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ত্রয়ী সংগ্রহ)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(</a:t>
                      </a:r>
                      <a:r>
                        <a:rPr lang="bn-BD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দেবী চৌধুরানী</a:t>
                      </a:r>
                      <a:r>
                        <a:rPr lang="en-US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আনন্দমঠ</a:t>
                      </a:r>
                      <a:r>
                        <a:rPr lang="en-US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সীতারাম ত্রয়ী উপন্যাস)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 err="1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Rajmohan's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 Wife (</a:t>
                      </a: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ইংরেজি ভাষার উপন্যাস)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6375" marR="6375" marT="6375" marB="63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600" b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প্রবন্ধ গ্রন্থ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16" tooltip="কমলাকান্তের দপ্তর"/>
                        </a:rPr>
                        <a:t>কমলাকান্তের দপ্তর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DD3333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17" tooltip="লোকরহস্য (পাতার অস্তিত্ব নেই)"/>
                        </a:rPr>
                        <a:t>লোকরহস্য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u="sng" dirty="0">
                          <a:solidFill>
                            <a:srgbClr val="DD3333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18" tooltip="কৃষ্ণ চরিত্র (পাতার অস্তিত্ব নেই)"/>
                        </a:rPr>
                        <a:t>কৃষ্ণ চরিত্র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বিজ্ঞানরহস্য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বিবিধ সমালোচনা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প্রবন্ধ-পুস্তক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সাম্য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কৃষ্ণ চরিত্র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বিবিধ প্রবন্ধ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মুচিরাম গুড়ের জীবনচরিত (ব্যাঙ্গ)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6375" marR="6375" marT="6375" marB="63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600" b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বিবিধ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ললিতা (পুরাকালিক গল্প)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ধর্ম্মতত্ত্ব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সহজ রচনা শিক্ষা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শ্রীমদ্ভগবদগীতা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কবিতাপুস্তক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(</a:t>
                      </a: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কিছু কবিতা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 </a:t>
                      </a: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এবং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ললিতা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ও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1600" i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মানস</a:t>
                      </a:r>
                      <a:r>
                        <a:rPr lang="en-US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)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6375" marR="6375" marT="6375" marB="63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1600" b="1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সম্পাদিত গ্রন্থাবলী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দীনবন্ধু মিত্রের জীবনী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বাঙ্গলা সাহিত্যে প্যারীচাঁদ মিত্রের স্থান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bn-BD" sz="1600" dirty="0"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সঞ্জীবচন্দ্র চট্টো</a:t>
                      </a:r>
                      <a:endParaRPr lang="en-US" sz="16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6375" marR="6375" marT="6375" marB="63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2050561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bn-IN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গ্রন্থ তালিকা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123</Words>
  <Application>Microsoft Office PowerPoint</Application>
  <PresentationFormat>On-screen Show (4:3)</PresentationFormat>
  <Paragraphs>78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SEM I, GE-1, AM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 I, GE-1, AM</dc:title>
  <dc:creator>admin</dc:creator>
  <cp:lastModifiedBy>admin</cp:lastModifiedBy>
  <cp:revision>6</cp:revision>
  <dcterms:created xsi:type="dcterms:W3CDTF">2022-12-28T09:23:41Z</dcterms:created>
  <dcterms:modified xsi:type="dcterms:W3CDTF">2022-12-28T09:44:52Z</dcterms:modified>
</cp:coreProperties>
</file>